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4"/>
  </p:sldMasterIdLst>
  <p:notesMasterIdLst>
    <p:notesMasterId r:id="rId17"/>
  </p:notesMasterIdLst>
  <p:handoutMasterIdLst>
    <p:handoutMasterId r:id="rId18"/>
  </p:handoutMasterIdLst>
  <p:sldIdLst>
    <p:sldId id="266" r:id="rId5"/>
    <p:sldId id="267" r:id="rId6"/>
    <p:sldId id="275" r:id="rId7"/>
    <p:sldId id="276" r:id="rId8"/>
    <p:sldId id="268" r:id="rId9"/>
    <p:sldId id="270" r:id="rId10"/>
    <p:sldId id="269" r:id="rId11"/>
    <p:sldId id="277" r:id="rId12"/>
    <p:sldId id="271" r:id="rId13"/>
    <p:sldId id="278" r:id="rId14"/>
    <p:sldId id="273" r:id="rId15"/>
    <p:sldId id="274" r:id="rId16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m-vindo(a)" id="{E75E278A-FF0E-49A4-B170-79828D63BBAD}">
          <p14:sldIdLst/>
        </p14:section>
        <p14:section name="Projetar, Impressionar, Trabalhar em Conjunto" id="{B9B51309-D148-4332-87C2-07BE32FBCA3B}">
          <p14:sldIdLst>
            <p14:sldId id="266"/>
            <p14:sldId id="267"/>
            <p14:sldId id="275"/>
            <p14:sldId id="276"/>
          </p14:sldIdLst>
        </p14:section>
        <p14:section name="Saiba Mais" id="{2CC34DB2-6590-42C0-AD4B-A04C6060184E}">
          <p14:sldIdLst>
            <p14:sldId id="268"/>
            <p14:sldId id="270"/>
            <p14:sldId id="269"/>
            <p14:sldId id="277"/>
            <p14:sldId id="271"/>
            <p14:sldId id="278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Tester pt-BR" initials="Tp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62F"/>
    <a:srgbClr val="D2B4A6"/>
    <a:srgbClr val="734F29"/>
    <a:srgbClr val="D24726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280" autoAdjust="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sldOrd modMainMaster modSection modNotesMaster modHandout">
      <pc:chgData name="Fake Test User" userId="SID-0" providerId="Test" clId="FakeClientId" dt="2019-08-07T10:29:58.461" v="123" actId="20577"/>
      <pc:docMkLst>
        <pc:docMk/>
      </pc:docMkLst>
      <pc:sldChg chg="modSp mod modNotes">
        <pc:chgData name="Fake Test User" userId="SID-0" providerId="Test" clId="FakeClientId" dt="2019-08-06T08:17:39.910" v="96" actId="790"/>
        <pc:sldMkLst>
          <pc:docMk/>
          <pc:sldMk cId="2471807738" sldId="256"/>
        </pc:sldMkLst>
        <pc:spChg chg="mod">
          <ac:chgData name="Fake Test User" userId="SID-0" providerId="Test" clId="FakeClientId" dt="2019-08-06T08:01:11.555" v="28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6T08:01:11.555" v="28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ord modNotes">
        <pc:chgData name="Fake Test User" userId="SID-0" providerId="Test" clId="FakeClientId" dt="2019-08-07T10:29:29.092" v="98"/>
        <pc:sldMkLst>
          <pc:docMk/>
          <pc:sldMk cId="1328676004" sldId="257"/>
        </pc:sldMkLst>
        <pc:spChg chg="mod">
          <ac:chgData name="Fake Test User" userId="SID-0" providerId="Test" clId="FakeClientId" dt="2019-08-06T08:01:30.351" v="30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6T08:02:15.381" v="37" actId="20577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6T08:02:29.255" v="80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6T08:04:49.301" v="87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6T08:02:40.004" v="83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6T08:05:21.987" v="88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ord modNotes">
        <pc:chgData name="Fake Test User" userId="SID-0" providerId="Test" clId="FakeClientId" dt="2019-08-07T10:29:58.461" v="123" actId="20577"/>
        <pc:sldMkLst>
          <pc:docMk/>
          <pc:sldMk cId="2090733893" sldId="262"/>
        </pc:sldMkLst>
        <pc:spChg chg="mod">
          <ac:chgData name="Fake Test User" userId="SID-0" providerId="Test" clId="FakeClientId" dt="2019-08-07T10:29:58.461" v="123" actId="20577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6T08:01:20.664" v="29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6T08:04:10.616" v="85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6T08:04:27.349" v="86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6T08:03:51.991" v="84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6T08:14:35.177" v="95"/>
        <pc:sldMkLst>
          <pc:docMk/>
          <pc:sldMk cId="2317502127" sldId="263"/>
        </pc:sldMkLst>
        <pc:spChg chg="mod">
          <ac:chgData name="Fake Test User" userId="SID-0" providerId="Test" clId="FakeClientId" dt="2019-08-06T08:01:47.085" v="32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6T08:01:53.946" v="35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6T08:02:06.522" v="36" actId="1410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6T08:14:35.177" v="95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6T08:13:37.154" v="94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ord addCm delCm modNotes">
        <pc:chgData name="Fake Test User" userId="SID-0" providerId="Test" clId="FakeClientId" dt="2019-08-07T10:29:29.092" v="98"/>
        <pc:sldMkLst>
          <pc:docMk/>
          <pc:sldMk cId="1531532291" sldId="264"/>
        </pc:sldMkLst>
        <pc:spChg chg="mod">
          <ac:chgData name="Fake Test User" userId="SID-0" providerId="Test" clId="FakeClientId" dt="2019-08-06T08:01:38.835" v="31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6T08:01:38.835" v="31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6T08:07:37.075" v="89" actId="14826"/>
          <ac:picMkLst>
            <pc:docMk/>
            <pc:sldMk cId="1531532291" sldId="264"/>
            <ac:picMk id="5" creationId="{00000000-0000-0000-0000-000000000000}"/>
          </ac:picMkLst>
        </pc:picChg>
        <pc:cmChg chg="add del">
          <pc:chgData name="Fake Test User" userId="SID-0" providerId="Test" clId="FakeClientId" dt="2019-08-06T08:08:22.011" v="91" actId="1589"/>
          <pc:cmMkLst>
            <pc:docMk/>
            <pc:sldMk cId="1531532291" sldId="264"/>
            <pc:cmMk authorId="2" idx="1"/>
          </pc:cmMkLst>
        </pc:cmChg>
      </pc:sldChg>
      <pc:sldMasterChg chg="modSp mod modSldLayout">
        <pc:chgData name="Fake Test User" userId="SID-0" providerId="Test" clId="FakeClientId" dt="2019-08-06T07:58:56.073" v="20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6T07:56:54.540" v="9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07.743" v="10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17.102" v="11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29.697" v="12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39.510" v="13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47.134" v="14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13.875" v="16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21.547" v="17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34.846" v="18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47.151" v="19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56.073" v="20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D0918A31-EAF4-431A-B2F9-68565F9D1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9DEB986D-9626-4C11-B921-6C21D7CD5D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041CD-8A51-4A55-A8D6-7BF694C9BD77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1E80386E-DD31-47D6-97DD-F1E2E23BD9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8F6E6220-4775-416A-9E42-D598BD4C71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3C771-8C97-41CB-A636-0764BAF42284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292404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8F8374-048E-4910-8D8F-7A52D033B91F}" type="datetime1">
              <a:rPr lang="pt-BR" noProof="1" dirty="0" smtClean="0"/>
              <a:t>09/03/2022</a:t>
            </a:fld>
            <a:endParaRPr lang="pt-BR" noProof="1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1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1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074349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10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905051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11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587259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12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75717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2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066114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3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90852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4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935909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5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601957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6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586893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7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59479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8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592389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9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00538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EAE8F6-2E0A-44A2-9B33-CBA66C9B24BA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272414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5020136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11305159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8468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0866378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9878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7503993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83334636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0478222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0029248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AA827E-90C2-4770-AD6B-8EC662168B0C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7" name="Retângulo 6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177056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1432556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82F6C7-1E41-4322-B60E-05287FB895E4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10" name="Retângulo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311308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6975376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4BFC6CC-2B1F-410D-90B0-CDC01063F7EF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43607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F27804E-5EC4-47EE-9683-B10D3AF5EA4F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51086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8E7F-53AE-4C23-AB3A-DA06E8B7F2E7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10292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2CDE6B2E-BEDB-4D88-B150-80848800DA83}" type="datetime1">
              <a:rPr lang="pt-BR" noProof="1" smtClean="0"/>
              <a:t>09/03/2022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168716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i.ufms.br/sei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475109" y="1825624"/>
            <a:ext cx="902704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/>
              <a:t>PASSO A PASSO </a:t>
            </a:r>
          </a:p>
          <a:p>
            <a:endParaRPr lang="pt-BR" sz="3200" b="1" dirty="0" smtClean="0"/>
          </a:p>
          <a:p>
            <a:pPr algn="ctr"/>
            <a:r>
              <a:rPr lang="pt-BR" sz="3200" b="1" dirty="0" smtClean="0"/>
              <a:t>COMO REQUERER A PROGRESSÃO POR CAPACITAÇÃO?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7731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2714" y="332509"/>
            <a:ext cx="7152609" cy="627338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96191" y="2692054"/>
            <a:ext cx="339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10. Preencher os campos, conforme exemplo a seguir: 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 rot="10800000">
            <a:off x="5787736" y="955964"/>
            <a:ext cx="519546" cy="23899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 rot="10800000">
            <a:off x="6501244" y="1303328"/>
            <a:ext cx="606138" cy="27608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7285346" y="1163783"/>
            <a:ext cx="2223655" cy="4779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336626" y="1264273"/>
            <a:ext cx="21210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Escrever o nome do curso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>
          <a:xfrm rot="10800000">
            <a:off x="6845877" y="1989130"/>
            <a:ext cx="606138" cy="27608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 rot="10800000">
            <a:off x="6845877" y="6329805"/>
            <a:ext cx="606138" cy="27608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8397172" y="4946073"/>
            <a:ext cx="310410" cy="451011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2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354224" y="840058"/>
            <a:ext cx="6517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11. Após ter anexado o Documento, providenciar a autenticação via SEI a ser feita por outro servidor lotado na mesma Unidade</a:t>
            </a:r>
            <a:r>
              <a:rPr lang="pt-BR" sz="1600" dirty="0"/>
              <a:t> </a:t>
            </a:r>
            <a:r>
              <a:rPr lang="pt-BR" sz="1600" dirty="0" smtClean="0"/>
              <a:t>que o requerente.</a:t>
            </a:r>
            <a:endParaRPr lang="pt-BR" sz="1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3640" y="1890958"/>
            <a:ext cx="5725555" cy="3066701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5631873" y="3262745"/>
            <a:ext cx="1205345" cy="290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276600" y="507305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Obs.: Apenas será necessária a autenticação via SEI se no Documento anexado não houver a possibilidade de verificar a autenticidade no próprio site da Instituição.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539307" y="275402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C</a:t>
            </a:r>
            <a:r>
              <a:rPr lang="pt-BR" dirty="0" smtClean="0">
                <a:solidFill>
                  <a:schemeClr val="bg1"/>
                </a:solidFill>
              </a:rPr>
              <a:t>ertificado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94739" y="2036618"/>
            <a:ext cx="1084979" cy="145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90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39536" y="1456292"/>
            <a:ext cx="8440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12. Encaminhar o processo para SEDEP/DIDEP/PROGEP e acompanhar os próximos trâmites.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536" y="2471955"/>
            <a:ext cx="9429750" cy="143827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193472" y="3372446"/>
            <a:ext cx="1014845" cy="5195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 rot="10800000">
            <a:off x="3512127" y="3470564"/>
            <a:ext cx="332509" cy="32211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4739" y="2144504"/>
            <a:ext cx="7362825" cy="38100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07101" y="782068"/>
            <a:ext cx="790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/>
              <a:t>Entrar </a:t>
            </a:r>
            <a:r>
              <a:rPr lang="pt-BR" dirty="0"/>
              <a:t>no site </a:t>
            </a:r>
            <a:r>
              <a:rPr lang="pt-BR" dirty="0">
                <a:hlinkClick r:id="rId6"/>
              </a:rPr>
              <a:t>https://sei.ufms.br/sei</a:t>
            </a:r>
            <a:r>
              <a:rPr lang="pt-BR" dirty="0" smtClean="0">
                <a:hlinkClick r:id="rId6"/>
              </a:rPr>
              <a:t>/</a:t>
            </a:r>
            <a:r>
              <a:rPr lang="pt-BR" dirty="0" smtClean="0"/>
              <a:t>, e preencher os campos </a:t>
            </a:r>
          </a:p>
          <a:p>
            <a:r>
              <a:rPr lang="pt-BR" dirty="0" smtClean="0"/>
              <a:t>“usuário” e “senha”.</a:t>
            </a:r>
          </a:p>
          <a:p>
            <a:endParaRPr lang="pt-BR" dirty="0" smtClean="0"/>
          </a:p>
          <a:p>
            <a:r>
              <a:rPr lang="pt-BR" dirty="0" smtClean="0"/>
              <a:t>2.   Na tela inicial, clicar em “Iniciar Processo”, conforme tela abaixo: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98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28304" y="620155"/>
            <a:ext cx="754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 Buscar por “Progressão por Capacitação” e selecionar: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1288473" y="2078181"/>
            <a:ext cx="8104910" cy="1871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2338" y="2218370"/>
            <a:ext cx="7877175" cy="1571625"/>
          </a:xfrm>
          <a:prstGeom prst="rect">
            <a:avLst/>
          </a:prstGeom>
        </p:spPr>
      </p:pic>
      <p:sp>
        <p:nvSpPr>
          <p:cNvPr id="26" name="Seta para baixo 25"/>
          <p:cNvSpPr/>
          <p:nvPr/>
        </p:nvSpPr>
        <p:spPr>
          <a:xfrm>
            <a:off x="6972300" y="2358736"/>
            <a:ext cx="322118" cy="249382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5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28304" y="620155"/>
            <a:ext cx="754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 </a:t>
            </a:r>
            <a:r>
              <a:rPr lang="pt-BR" dirty="0" smtClean="0"/>
              <a:t>Preencher os campos, conforme exemplo abaixo: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038926" y="1666618"/>
            <a:ext cx="6068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pt-BR" sz="1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3331" y="1541239"/>
            <a:ext cx="8643904" cy="4519139"/>
          </a:xfrm>
          <a:prstGeom prst="rect">
            <a:avLst/>
          </a:prstGeom>
        </p:spPr>
      </p:pic>
      <p:sp>
        <p:nvSpPr>
          <p:cNvPr id="5" name="Seta para baixo 4"/>
          <p:cNvSpPr/>
          <p:nvPr/>
        </p:nvSpPr>
        <p:spPr>
          <a:xfrm rot="5400000">
            <a:off x="4125826" y="2801134"/>
            <a:ext cx="283285" cy="52668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703805" y="2815022"/>
            <a:ext cx="2776152" cy="5213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accent6"/>
                </a:solidFill>
              </a:rPr>
              <a:t>Escrever nome do solicitante</a:t>
            </a:r>
            <a:endParaRPr lang="pt-BR" dirty="0">
              <a:solidFill>
                <a:schemeClr val="accent6"/>
              </a:solidFill>
            </a:endParaRPr>
          </a:p>
        </p:txBody>
      </p:sp>
      <p:sp>
        <p:nvSpPr>
          <p:cNvPr id="16" name="Seta para baixo 15"/>
          <p:cNvSpPr/>
          <p:nvPr/>
        </p:nvSpPr>
        <p:spPr>
          <a:xfrm rot="5400000">
            <a:off x="4298821" y="3812455"/>
            <a:ext cx="283285" cy="52668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4981777" y="3815145"/>
            <a:ext cx="2776152" cy="5213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accent6"/>
                </a:solidFill>
              </a:rPr>
              <a:t>Escrever nome do solicitante</a:t>
            </a:r>
            <a:endParaRPr lang="pt-BR" dirty="0">
              <a:solidFill>
                <a:schemeClr val="accent6"/>
              </a:solidFill>
            </a:endParaRPr>
          </a:p>
        </p:txBody>
      </p:sp>
      <p:sp>
        <p:nvSpPr>
          <p:cNvPr id="19" name="Seta para baixo 18"/>
          <p:cNvSpPr/>
          <p:nvPr/>
        </p:nvSpPr>
        <p:spPr>
          <a:xfrm>
            <a:off x="6018835" y="4888199"/>
            <a:ext cx="423754" cy="452706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5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575935"/>
            <a:ext cx="7334250" cy="1533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38200" y="928223"/>
            <a:ext cx="612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</a:t>
            </a:r>
            <a:r>
              <a:rPr lang="pt-BR" dirty="0" smtClean="0"/>
              <a:t>. Clicar em “Incluir Documento”: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923953" y="3556792"/>
            <a:ext cx="870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6</a:t>
            </a:r>
            <a:r>
              <a:rPr lang="pt-BR" dirty="0" smtClean="0"/>
              <a:t>. Buscar por “Requerimento de Progressão por Capacitação” e selecionar: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6603" y="4175813"/>
            <a:ext cx="9528360" cy="169051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8242074" y="5212418"/>
            <a:ext cx="430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984406" y="4992477"/>
            <a:ext cx="430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96" y="4679469"/>
            <a:ext cx="2056539" cy="200757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153106" y="728998"/>
            <a:ext cx="628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7</a:t>
            </a:r>
            <a:r>
              <a:rPr lang="pt-BR" dirty="0" smtClean="0"/>
              <a:t>. Preencher os campos, conforme o exemplo abaixo:</a:t>
            </a: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2379" y="1382233"/>
            <a:ext cx="8707557" cy="49854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5977227" y="3053244"/>
            <a:ext cx="2262855" cy="2839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solidFill>
                  <a:schemeClr val="accent6"/>
                </a:solidFill>
              </a:rPr>
              <a:t>Escrever nome do solicitante</a:t>
            </a:r>
            <a:endParaRPr lang="pt-BR" sz="1000" dirty="0">
              <a:solidFill>
                <a:schemeClr val="accent6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 rot="10800000">
            <a:off x="5378443" y="3145694"/>
            <a:ext cx="486033" cy="22242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5977227" y="2716156"/>
            <a:ext cx="2262855" cy="3193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solidFill>
                  <a:schemeClr val="accent6"/>
                </a:solidFill>
              </a:rPr>
              <a:t>Escrever Progressão por Capacitação</a:t>
            </a:r>
            <a:endParaRPr lang="pt-BR" sz="1000" dirty="0">
              <a:solidFill>
                <a:schemeClr val="accent6"/>
              </a:solidFill>
            </a:endParaRPr>
          </a:p>
        </p:txBody>
      </p:sp>
      <p:sp>
        <p:nvSpPr>
          <p:cNvPr id="14" name="Seta para a direita 13"/>
          <p:cNvSpPr/>
          <p:nvPr/>
        </p:nvSpPr>
        <p:spPr>
          <a:xfrm rot="10800000">
            <a:off x="5378442" y="2829656"/>
            <a:ext cx="486033" cy="22242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baixo 14"/>
          <p:cNvSpPr/>
          <p:nvPr/>
        </p:nvSpPr>
        <p:spPr>
          <a:xfrm>
            <a:off x="6837405" y="5148649"/>
            <a:ext cx="181233" cy="3048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>
            <a:off x="10012231" y="5833939"/>
            <a:ext cx="181233" cy="3048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 rot="10800000">
            <a:off x="6713237" y="5757312"/>
            <a:ext cx="214784" cy="15325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9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063" y="468173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07101" y="753219"/>
            <a:ext cx="8187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8</a:t>
            </a:r>
            <a:r>
              <a:rPr lang="pt-BR" dirty="0" smtClean="0"/>
              <a:t>. </a:t>
            </a:r>
            <a:r>
              <a:rPr lang="pt-BR" dirty="0" smtClean="0"/>
              <a:t>Clicar em editar e preencher </a:t>
            </a:r>
            <a:r>
              <a:rPr lang="pt-BR" dirty="0" smtClean="0"/>
              <a:t>os campos, conforme exemplo </a:t>
            </a:r>
            <a:endParaRPr lang="pt-BR" dirty="0" smtClean="0"/>
          </a:p>
          <a:p>
            <a:r>
              <a:rPr lang="pt-BR" dirty="0" smtClean="0"/>
              <a:t>abaixo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180987" y="4948384"/>
            <a:ext cx="737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Obs.: Importante informar, especialmente, o número de celular.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715000" y="2862438"/>
            <a:ext cx="4935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rgbClr val="FF0000"/>
                </a:solidFill>
              </a:rPr>
              <a:t>Ao editar, não esquecer de salvar o documento e assinar.</a:t>
            </a:r>
          </a:p>
        </p:txBody>
      </p:sp>
      <p:sp>
        <p:nvSpPr>
          <p:cNvPr id="11" name="Seta para baixo 10"/>
          <p:cNvSpPr/>
          <p:nvPr/>
        </p:nvSpPr>
        <p:spPr>
          <a:xfrm>
            <a:off x="3630213" y="1307620"/>
            <a:ext cx="349505" cy="3769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1406" y="1734399"/>
            <a:ext cx="8005757" cy="291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063" y="468173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07101" y="753219"/>
            <a:ext cx="818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8</a:t>
            </a:r>
            <a:r>
              <a:rPr lang="pt-BR" dirty="0" smtClean="0"/>
              <a:t>. </a:t>
            </a:r>
            <a:r>
              <a:rPr lang="pt-BR" dirty="0" smtClean="0"/>
              <a:t>Clicar em salvar e assinar: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180987" y="4948384"/>
            <a:ext cx="737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Obs.: Importante informar, especialmente, o número de celular.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715000" y="2862438"/>
            <a:ext cx="4935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rgbClr val="FF0000"/>
                </a:solidFill>
              </a:rPr>
              <a:t>Ao editar, não esquecer de salvar o documento e assinar.</a:t>
            </a:r>
          </a:p>
        </p:txBody>
      </p:sp>
      <p:sp>
        <p:nvSpPr>
          <p:cNvPr id="11" name="Seta para baixo 10"/>
          <p:cNvSpPr/>
          <p:nvPr/>
        </p:nvSpPr>
        <p:spPr>
          <a:xfrm>
            <a:off x="3869204" y="3299562"/>
            <a:ext cx="349505" cy="3769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9476" y="1784652"/>
            <a:ext cx="9149240" cy="3495053"/>
          </a:xfrm>
          <a:prstGeom prst="rect">
            <a:avLst/>
          </a:prstGeom>
        </p:spPr>
      </p:pic>
      <p:sp>
        <p:nvSpPr>
          <p:cNvPr id="6" name="Seta para baixo 5"/>
          <p:cNvSpPr/>
          <p:nvPr/>
        </p:nvSpPr>
        <p:spPr>
          <a:xfrm rot="10800000">
            <a:off x="3871096" y="2115088"/>
            <a:ext cx="301336" cy="457609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baixo 12"/>
          <p:cNvSpPr/>
          <p:nvPr/>
        </p:nvSpPr>
        <p:spPr>
          <a:xfrm>
            <a:off x="3285258" y="1285809"/>
            <a:ext cx="301336" cy="457609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2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238261" y="1097973"/>
            <a:ext cx="651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9</a:t>
            </a:r>
            <a:r>
              <a:rPr lang="pt-BR" dirty="0" smtClean="0"/>
              <a:t>. Para anexar o Certificado, vá em “Incluir Documento” e clicar em “Externo”: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7725" y="2416381"/>
            <a:ext cx="733425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purl.org/dc/terms/"/>
    <ds:schemaRef ds:uri="http://www.w3.org/XML/1998/namespace"/>
    <ds:schemaRef ds:uri="http://schemas.openxmlformats.org/package/2006/metadata/core-properties"/>
    <ds:schemaRef ds:uri="4873beb7-5857-4685-be1f-d57550cc96cc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646</TotalTime>
  <Words>303</Words>
  <Application>Microsoft Office PowerPoint</Application>
  <PresentationFormat>Widescreen</PresentationFormat>
  <Paragraphs>45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Wingdings</vt:lpstr>
      <vt:lpstr>Wingdings 3</vt:lpstr>
      <vt:lpstr>Fatia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Bem-vindo ao PowerPoint</dc:title>
  <dc:creator>Claudia Macedo Pires</dc:creator>
  <cp:lastModifiedBy>Claudia Macedo Pires</cp:lastModifiedBy>
  <cp:revision>42</cp:revision>
  <dcterms:created xsi:type="dcterms:W3CDTF">2022-02-04T17:57:45Z</dcterms:created>
  <dcterms:modified xsi:type="dcterms:W3CDTF">2022-03-09T18:14:56Z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